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424" r:id="rId3"/>
    <p:sldId id="538" r:id="rId4"/>
    <p:sldId id="540" r:id="rId5"/>
    <p:sldId id="541" r:id="rId6"/>
    <p:sldId id="539" r:id="rId7"/>
    <p:sldId id="542" r:id="rId8"/>
    <p:sldId id="535" r:id="rId9"/>
    <p:sldId id="543" r:id="rId10"/>
    <p:sldId id="444" r:id="rId11"/>
    <p:sldId id="544" r:id="rId12"/>
    <p:sldId id="545" r:id="rId13"/>
    <p:sldId id="546" r:id="rId14"/>
    <p:sldId id="548" r:id="rId15"/>
    <p:sldId id="547" r:id="rId16"/>
    <p:sldId id="549" r:id="rId17"/>
    <p:sldId id="550" r:id="rId18"/>
    <p:sldId id="551" r:id="rId19"/>
    <p:sldId id="552" r:id="rId20"/>
    <p:sldId id="553" r:id="rId21"/>
    <p:sldId id="554" r:id="rId22"/>
    <p:sldId id="555" r:id="rId23"/>
    <p:sldId id="556" r:id="rId24"/>
    <p:sldId id="557" r:id="rId25"/>
    <p:sldId id="558" r:id="rId26"/>
    <p:sldId id="559" r:id="rId27"/>
    <p:sldId id="560" r:id="rId28"/>
    <p:sldId id="561" r:id="rId29"/>
    <p:sldId id="562" r:id="rId30"/>
    <p:sldId id="563" r:id="rId31"/>
    <p:sldId id="565" r:id="rId32"/>
    <p:sldId id="564" r:id="rId33"/>
    <p:sldId id="566" r:id="rId34"/>
    <p:sldId id="567" r:id="rId35"/>
    <p:sldId id="568" r:id="rId36"/>
    <p:sldId id="570" r:id="rId37"/>
    <p:sldId id="571" r:id="rId38"/>
    <p:sldId id="573" r:id="rId39"/>
    <p:sldId id="574" r:id="rId40"/>
    <p:sldId id="576" r:id="rId41"/>
    <p:sldId id="591" r:id="rId42"/>
    <p:sldId id="580" r:id="rId43"/>
    <p:sldId id="581" r:id="rId44"/>
    <p:sldId id="587" r:id="rId45"/>
    <p:sldId id="588" r:id="rId46"/>
    <p:sldId id="584" r:id="rId47"/>
    <p:sldId id="585" r:id="rId48"/>
    <p:sldId id="586" r:id="rId49"/>
    <p:sldId id="589" r:id="rId50"/>
    <p:sldId id="590" r:id="rId5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A9D18E"/>
    <a:srgbClr val="D1D7E1"/>
    <a:srgbClr val="C5E2FF"/>
    <a:srgbClr val="CCCC00"/>
    <a:srgbClr val="C55A11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23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767442" y="797026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Prólogo – a pessoa de Jesus (</a:t>
            </a:r>
            <a:r>
              <a:rPr lang="pt-BR" sz="2800" b="1" dirty="0" smtClean="0">
                <a:solidFill>
                  <a:srgbClr val="C00000"/>
                </a:solidFill>
              </a:rPr>
              <a:t>1.1-18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30037" y="181519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764721" y="1349474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Testemunhos da Superioridade de Cristo  (</a:t>
            </a:r>
            <a:r>
              <a:rPr lang="pt-BR" sz="2800" b="1" dirty="0" smtClean="0">
                <a:solidFill>
                  <a:srgbClr val="C00000"/>
                </a:solidFill>
              </a:rPr>
              <a:t>1.19-52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2487385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2571750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963636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9763" y="4118601"/>
            <a:ext cx="5910943" cy="263149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Questionamento sobre a razão da fé.</a:t>
            </a:r>
            <a:endParaRPr lang="pt-BR" sz="5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767442" y="61741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Prólogo – a pessoa de Jesus (</a:t>
            </a:r>
            <a:r>
              <a:rPr lang="pt-BR" sz="2800" b="1" dirty="0" smtClean="0">
                <a:solidFill>
                  <a:srgbClr val="C00000"/>
                </a:solidFill>
              </a:rPr>
              <a:t>1.1-18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1074966"/>
            <a:ext cx="806550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300" dirty="0" smtClean="0"/>
              <a:t>1 – Jesus é Deus – Divino e Celestial</a:t>
            </a:r>
          </a:p>
          <a:p>
            <a:r>
              <a:rPr lang="pt-BR" sz="2300" dirty="0" smtClean="0"/>
              <a:t>2 </a:t>
            </a:r>
            <a:r>
              <a:rPr lang="pt-BR" sz="2300" dirty="0"/>
              <a:t>– </a:t>
            </a:r>
            <a:r>
              <a:rPr lang="pt-BR" sz="2300" dirty="0" smtClean="0"/>
              <a:t>Jesus é Deus encarnado </a:t>
            </a:r>
            <a:r>
              <a:rPr lang="pt-BR" sz="2300" dirty="0"/>
              <a:t>– </a:t>
            </a:r>
            <a:r>
              <a:rPr lang="pt-BR" sz="2300" dirty="0" smtClean="0"/>
              <a:t>Cristo</a:t>
            </a:r>
          </a:p>
          <a:p>
            <a:pPr lvl="0"/>
            <a:r>
              <a:rPr lang="pt-BR" sz="2300" dirty="0" smtClean="0"/>
              <a:t>3 </a:t>
            </a:r>
            <a:r>
              <a:rPr lang="pt-BR" sz="2300" dirty="0"/>
              <a:t>– Jesus é </a:t>
            </a:r>
            <a:r>
              <a:rPr lang="pt-BR" sz="2300" dirty="0" smtClean="0"/>
              <a:t>a própria manifestação da Graça</a:t>
            </a:r>
            <a:endParaRPr lang="pt-BR" sz="2300" dirty="0">
              <a:solidFill>
                <a:srgbClr val="FF0000"/>
              </a:solidFill>
            </a:endParaRPr>
          </a:p>
        </p:txBody>
      </p:sp>
      <p:sp>
        <p:nvSpPr>
          <p:cNvPr id="16" name="Retângulo 3"/>
          <p:cNvSpPr/>
          <p:nvPr/>
        </p:nvSpPr>
        <p:spPr>
          <a:xfrm>
            <a:off x="764721" y="2116917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Testemunhos da Superioridade de Cristo  (</a:t>
            </a:r>
            <a:r>
              <a:rPr lang="pt-BR" sz="2800" b="1" dirty="0" smtClean="0">
                <a:solidFill>
                  <a:srgbClr val="C00000"/>
                </a:solidFill>
              </a:rPr>
              <a:t>1.19-52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7" name="Retângulo 3"/>
          <p:cNvSpPr/>
          <p:nvPr/>
        </p:nvSpPr>
        <p:spPr>
          <a:xfrm>
            <a:off x="1091293" y="2484665"/>
            <a:ext cx="80655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 smtClean="0"/>
              <a:t>1 – Jesus é superior à João Batista – O profeta</a:t>
            </a:r>
          </a:p>
          <a:p>
            <a:r>
              <a:rPr lang="pt-BR" sz="2400" dirty="0" smtClean="0"/>
              <a:t>2 </a:t>
            </a:r>
            <a:r>
              <a:rPr lang="pt-BR" sz="2400" dirty="0"/>
              <a:t>– </a:t>
            </a:r>
            <a:r>
              <a:rPr lang="pt-BR" sz="2400" dirty="0" smtClean="0"/>
              <a:t>Jesus é o Cordeiro de Deus – A promessa</a:t>
            </a:r>
          </a:p>
          <a:p>
            <a:pPr lvl="0"/>
            <a:r>
              <a:rPr lang="pt-BR" sz="2400" dirty="0" smtClean="0"/>
              <a:t>3 – Jesus é o Filho de Deus  </a:t>
            </a:r>
          </a:p>
          <a:p>
            <a:pPr lvl="0"/>
            <a:r>
              <a:rPr lang="pt-BR" sz="2400" dirty="0"/>
              <a:t>4</a:t>
            </a:r>
            <a:r>
              <a:rPr lang="pt-BR" sz="2400" dirty="0" smtClean="0"/>
              <a:t> </a:t>
            </a:r>
            <a:r>
              <a:rPr lang="pt-BR" sz="2400" dirty="0"/>
              <a:t>– Jesus é </a:t>
            </a:r>
            <a:r>
              <a:rPr lang="pt-BR" sz="2400" dirty="0" smtClean="0"/>
              <a:t>o Messias – o ungido da promessa </a:t>
            </a:r>
          </a:p>
          <a:p>
            <a:r>
              <a:rPr lang="pt-BR" sz="2400" dirty="0"/>
              <a:t>5</a:t>
            </a:r>
            <a:r>
              <a:rPr lang="pt-BR" sz="2400" dirty="0" smtClean="0"/>
              <a:t> </a:t>
            </a:r>
            <a:r>
              <a:rPr lang="pt-BR" sz="2400" dirty="0"/>
              <a:t>– Jesus é </a:t>
            </a:r>
            <a:r>
              <a:rPr lang="pt-BR" sz="2400" dirty="0" smtClean="0"/>
              <a:t>Maior do que tudo que se possa imaginar</a:t>
            </a:r>
            <a:endParaRPr lang="pt-BR" sz="2400" dirty="0"/>
          </a:p>
          <a:p>
            <a:pPr lvl="0"/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59805" y="3764846"/>
            <a:ext cx="7591550" cy="309315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Pode levar a uma 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que não é salvadora.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idólatra.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centrada no homem, fé na fé.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religiosa e de aparência.   </a:t>
            </a:r>
            <a:endParaRPr lang="pt-BR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2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674915" y="696685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1085851" y="1238249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061354" y="1322614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2706" y="1714500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3" name="Retângulo 3"/>
          <p:cNvSpPr/>
          <p:nvPr/>
        </p:nvSpPr>
        <p:spPr>
          <a:xfrm>
            <a:off x="1082174" y="3630660"/>
            <a:ext cx="80655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Fé que salva... produzida nos corações e não na carne. 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58633" y="3295652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9985" y="368753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</a:rPr>
              <a:t>2</a:t>
            </a:r>
            <a:r>
              <a:rPr lang="pt-BR" sz="3500" b="1" dirty="0" smtClean="0">
                <a:solidFill>
                  <a:srgbClr val="C00000"/>
                </a:solidFill>
              </a:rPr>
              <a:t>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3697412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2.23-24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...muitos</a:t>
            </a:r>
            <a:r>
              <a:rPr lang="pt-BR" sz="32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vendo os sinais que ele fazia, </a:t>
            </a:r>
            <a:r>
              <a:rPr lang="pt-BR" sz="32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creram no seu nome</a:t>
            </a:r>
            <a:r>
              <a:rPr lang="pt-BR" sz="32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</a:t>
            </a:r>
            <a:r>
              <a:rPr lang="pt-BR" sz="32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próprio Jesus não se </a:t>
            </a:r>
            <a:r>
              <a:rPr lang="pt-BR" sz="32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confiava</a:t>
            </a:r>
            <a:r>
              <a:rPr lang="pt-BR" sz="32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eles, porque os conhecia a todos.</a:t>
            </a:r>
          </a:p>
        </p:txBody>
      </p:sp>
    </p:spTree>
    <p:extLst>
      <p:ext uri="{BB962C8B-B14F-4D97-AF65-F5344CB8AC3E}">
        <p14:creationId xmlns:p14="http://schemas.microsoft.com/office/powerpoint/2010/main" val="108860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20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674915" y="696685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1085851" y="1238249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061354" y="1322614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2706" y="1714500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3" name="Retângulo 3"/>
          <p:cNvSpPr/>
          <p:nvPr/>
        </p:nvSpPr>
        <p:spPr>
          <a:xfrm>
            <a:off x="1082174" y="3630660"/>
            <a:ext cx="80655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Fé que salva... produzida nos corações e não na carne. 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58633" y="3295652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9985" y="368753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>
                <a:solidFill>
                  <a:srgbClr val="C00000"/>
                </a:solidFill>
              </a:rPr>
              <a:t>2</a:t>
            </a:r>
            <a:r>
              <a:rPr lang="pt-BR" sz="3500" b="1" dirty="0" smtClean="0">
                <a:solidFill>
                  <a:srgbClr val="C00000"/>
                </a:solidFill>
              </a:rPr>
              <a:t>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3697412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2.23-24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...muitos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vendo os sinais que ele fazia,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creram no seu nome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próprio Jesus não se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confiava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eles, porque os conhecia a todos.</a:t>
            </a:r>
          </a:p>
        </p:txBody>
      </p:sp>
    </p:spTree>
    <p:extLst>
      <p:ext uri="{BB962C8B-B14F-4D97-AF65-F5344CB8AC3E}">
        <p14:creationId xmlns:p14="http://schemas.microsoft.com/office/powerpoint/2010/main" val="207519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os nossos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2.1-12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16" y="2332265"/>
            <a:ext cx="8653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O que espera que Ela faça por ti?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6" y="700958"/>
            <a:ext cx="8909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Por que você busca a Jesus?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16708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340093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suplantarem o Salvador, veremos suas obras mas não a sua glória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3347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5742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V1-2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Três dias depois, houve um casamento em Caná da Galiléia, e lá estava a mãe de Jesus. Também foram convidados para o casamento, Jesus e os seus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discípulos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647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5742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V1-2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9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Três dias depois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houve um casamento em Caná da Galiléia, e lá estava a mãe de Jesus. Também foram convidados para o casamento, Jesus e os seus </a:t>
            </a:r>
            <a:r>
              <a:rPr lang="pt-BR" sz="29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discípulos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522247"/>
              </p:ext>
            </p:extLst>
          </p:nvPr>
        </p:nvGraphicFramePr>
        <p:xfrm>
          <a:off x="-7947" y="1920701"/>
          <a:ext cx="9143995" cy="3224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971528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1º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2º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3º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4º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5º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6º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/>
                        <a:t>7º </a:t>
                      </a:r>
                      <a:endParaRPr lang="pt-BR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1631231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Judeus interrogam João Batista</a:t>
                      </a:r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João anuncia Jesus – O cordeiro</a:t>
                      </a:r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Dois discípulos foram à casa de Jesus</a:t>
                      </a:r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Jesus encontra Pedro</a:t>
                      </a:r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Jesus encontra Felipe e  Natanael</a:t>
                      </a:r>
                    </a:p>
                    <a:p>
                      <a:pPr algn="ctr"/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Casamento em Caná na Galiléia</a:t>
                      </a:r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22118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1.19</a:t>
                      </a:r>
                      <a:endParaRPr lang="pt-BR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1.29</a:t>
                      </a:r>
                      <a:endParaRPr lang="pt-BR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1.35</a:t>
                      </a:r>
                      <a:endParaRPr lang="pt-BR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1.41</a:t>
                      </a:r>
                      <a:endParaRPr lang="pt-BR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 smtClean="0"/>
                        <a:t>1.43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2.1</a:t>
                      </a:r>
                      <a:endParaRPr lang="pt-BR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13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5742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V1-2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Três dias depois, </a:t>
            </a:r>
            <a:r>
              <a:rPr lang="pt-BR" sz="29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houve um casamento em Caná da Galiléia,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lá estava a mãe de Jesus. Também foram convidados para o casamento, Jesus e os seus </a:t>
            </a:r>
            <a:r>
              <a:rPr lang="pt-BR" sz="29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discípulos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4563" y="1869621"/>
            <a:ext cx="836001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/>
              <a:t>Casamento é um grande evento cultural.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/>
              <a:t>Um dos eventos de uma </a:t>
            </a:r>
            <a:r>
              <a:rPr lang="pt-BR" sz="2900" b="1" dirty="0" smtClean="0">
                <a:solidFill>
                  <a:srgbClr val="C00000"/>
                </a:solidFill>
              </a:rPr>
              <a:t>cultura de vergonha.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/>
              <a:t>Cerimonial criterioso/judicioso.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0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5742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V1-2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Três dias depois, houve um casamento em Caná da Galiléia, </a:t>
            </a:r>
            <a:r>
              <a:rPr lang="pt-BR" sz="29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lá estava a mãe de Jesus</a:t>
            </a:r>
            <a:r>
              <a:rPr lang="pt-BR" sz="29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Também foram convidados para o casamento, </a:t>
            </a:r>
            <a:r>
              <a:rPr lang="pt-BR" sz="29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e os seus </a:t>
            </a:r>
            <a:r>
              <a:rPr lang="pt-BR" sz="29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discípulos</a:t>
            </a:r>
            <a:r>
              <a:rPr lang="pt-BR" sz="29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4563" y="1600200"/>
            <a:ext cx="836001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/>
              <a:t>Detalhes dos personagens na narrativa.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/>
              <a:t>Jogar luz aos personagens.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Jesus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Maria (</a:t>
            </a:r>
            <a:r>
              <a:rPr lang="pt-BR" sz="2900" dirty="0" smtClean="0">
                <a:solidFill>
                  <a:srgbClr val="C00000"/>
                </a:solidFill>
              </a:rPr>
              <a:t>não é nomeada no Evangelho</a:t>
            </a:r>
            <a:r>
              <a:rPr lang="pt-BR" sz="2900" dirty="0" smtClean="0"/>
              <a:t>)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Irmãos de Jesus (v12)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João, André, Pedro, Felipe e Natanael 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22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1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tendo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Grande problema para o noivo e para o Garçom-Chefe em uma </a:t>
            </a:r>
            <a:r>
              <a:rPr lang="pt-BR" sz="2600" dirty="0" smtClean="0">
                <a:solidFill>
                  <a:srgbClr val="C00000"/>
                </a:solidFill>
              </a:rPr>
              <a:t>cultura de vergonha</a:t>
            </a:r>
            <a:r>
              <a:rPr lang="pt-BR" sz="2600" dirty="0" smtClean="0"/>
              <a:t>.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6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188027"/>
            <a:ext cx="85561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Preocupação de Maria.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O noivo era amigo ou parente – </a:t>
            </a:r>
            <a:r>
              <a:rPr lang="pt-BR" sz="2800" dirty="0" smtClean="0">
                <a:solidFill>
                  <a:srgbClr val="C00000"/>
                </a:solidFill>
              </a:rPr>
              <a:t>sentiu-se responsável</a:t>
            </a:r>
            <a:r>
              <a:rPr lang="pt-BR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Maria tinha grande expectativa sobre Jesus em causas familiares (</a:t>
            </a:r>
            <a:r>
              <a:rPr lang="pt-BR" sz="2800" dirty="0" smtClean="0">
                <a:solidFill>
                  <a:srgbClr val="C00000"/>
                </a:solidFill>
              </a:rPr>
              <a:t>era viúva</a:t>
            </a:r>
            <a:r>
              <a:rPr lang="pt-BR" sz="2800" dirty="0" smtClean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Revela esperanças maiores... “minha  hora”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0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Mulher, o que há entre mim e ti?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/>
              <a:t>Um início do distanciamento de Cristo e sua mãe. Certa repreensão amistosa – </a:t>
            </a:r>
            <a:r>
              <a:rPr lang="pt-BR" sz="2900" dirty="0" smtClean="0">
                <a:solidFill>
                  <a:srgbClr val="C00000"/>
                </a:solidFill>
              </a:rPr>
              <a:t>um desfecho profético. </a:t>
            </a:r>
            <a:endParaRPr lang="pt-BR" sz="29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3377019"/>
            <a:ext cx="9151951" cy="348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4"/>
          <p:cNvSpPr txBox="1"/>
          <p:nvPr/>
        </p:nvSpPr>
        <p:spPr>
          <a:xfrm>
            <a:off x="318407" y="3501682"/>
            <a:ext cx="871945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C00000"/>
                </a:solidFill>
                <a:latin typeface="SPIonic" panose="00000400000000000000" pitchFamily="2" charset="0"/>
              </a:rPr>
              <a:t>Ti&amp; e)moi&amp; kai&amp; soi&amp;, gunai&amp;; </a:t>
            </a:r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(ti emoi kai soi, gunai)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/>
              <a:t>RC/RA - </a:t>
            </a:r>
            <a:r>
              <a:rPr lang="pt-BR" sz="2500" i="1" dirty="0" smtClean="0"/>
              <a:t>Mulher</a:t>
            </a:r>
            <a:r>
              <a:rPr lang="pt-BR" sz="2500" i="1" dirty="0"/>
              <a:t>, que tenho eu </a:t>
            </a:r>
            <a:r>
              <a:rPr lang="pt-BR" sz="2500" i="1" dirty="0" smtClean="0"/>
              <a:t>contigo?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/>
              <a:t>NVI – </a:t>
            </a:r>
            <a:r>
              <a:rPr lang="pt-BR" sz="2500" i="1" dirty="0" smtClean="0"/>
              <a:t>Que temos nós em comum, mulher?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/>
              <a:t>NTLH -  </a:t>
            </a:r>
            <a:r>
              <a:rPr lang="pt-BR" sz="2500" i="1" dirty="0" smtClean="0"/>
              <a:t>Não é preciso que a senhora diga o que eu devo fazer.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5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i="1" dirty="0" smtClean="0"/>
              <a:t>Literal – o que entre em mim e ti, mulher. </a:t>
            </a:r>
          </a:p>
          <a:p>
            <a:endParaRPr lang="pt-BR" sz="2500" i="1" dirty="0"/>
          </a:p>
          <a:p>
            <a:endParaRPr lang="pt-BR" sz="2900" dirty="0" smtClean="0">
              <a:solidFill>
                <a:schemeClr val="bg1"/>
              </a:solidFill>
              <a:latin typeface="SPIonic" panose="00000400000000000000" pitchFamily="2" charset="0"/>
            </a:endParaRPr>
          </a:p>
          <a:p>
            <a:endParaRPr lang="pt-BR" dirty="0">
              <a:solidFill>
                <a:schemeClr val="bg1"/>
              </a:solidFill>
              <a:latin typeface="SPIonic" panose="000004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9714" y="3529420"/>
            <a:ext cx="8156335" cy="20386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9"/>
          <p:cNvSpPr txBox="1"/>
          <p:nvPr/>
        </p:nvSpPr>
        <p:spPr>
          <a:xfrm>
            <a:off x="1289957" y="3654082"/>
            <a:ext cx="79003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/>
                </a:solidFill>
              </a:rPr>
              <a:t>Mulher – um distanciamento respeitoso.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/>
                </a:solidFill>
              </a:rPr>
              <a:t>A expressão completa – uma cobrança.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pt-BR" sz="2500" i="1" dirty="0" smtClean="0">
                <a:solidFill>
                  <a:srgbClr val="FFFF00"/>
                </a:solidFill>
              </a:rPr>
              <a:t>Já haviam conversado entes.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pt-BR" sz="2500" i="1" dirty="0" smtClean="0">
                <a:solidFill>
                  <a:srgbClr val="FFFF00"/>
                </a:solidFill>
              </a:rPr>
              <a:t> Quebra na expectativa natural.</a:t>
            </a:r>
            <a:endParaRPr lang="pt-BR" dirty="0">
              <a:solidFill>
                <a:srgbClr val="FFFF00"/>
              </a:solidFill>
              <a:latin typeface="SPIonic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08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Menção sobre sua missão – crucificação e morte (Glória completa)</a:t>
            </a:r>
            <a:endParaRPr lang="pt-BR" sz="29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3377019"/>
            <a:ext cx="9151951" cy="3480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ctangle 1"/>
          <p:cNvSpPr/>
          <p:nvPr/>
        </p:nvSpPr>
        <p:spPr>
          <a:xfrm>
            <a:off x="187778" y="4374273"/>
            <a:ext cx="8956222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7. 30</a:t>
            </a:r>
            <a:r>
              <a:rPr lang="pt-BR" sz="28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Então, procuravam prendê-lo; mas ninguém lhe pôs a mão, </a:t>
            </a:r>
            <a:r>
              <a:rPr lang="pt-BR" sz="28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porque ainda não era chegada a sua hora</a:t>
            </a:r>
            <a:r>
              <a:rPr lang="pt-BR" sz="28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4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Menção sobre sua missão – crucificação e morte (Glória completa)</a:t>
            </a:r>
            <a:endParaRPr lang="pt-BR" sz="29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3377019"/>
            <a:ext cx="9151951" cy="3480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ctangle 1"/>
          <p:cNvSpPr/>
          <p:nvPr/>
        </p:nvSpPr>
        <p:spPr>
          <a:xfrm>
            <a:off x="187778" y="4374273"/>
            <a:ext cx="8956222" cy="1454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8.20  </a:t>
            </a:r>
            <a:r>
              <a:rPr lang="pt-BR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Proferiu ele estas palavras no lugar do gazofilácio, quando ensinava no templo; e ninguém o prendeu, </a:t>
            </a:r>
            <a:r>
              <a:rPr lang="pt-BR" sz="28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porque não era ainda chegada a sua hora.</a:t>
            </a:r>
            <a:endParaRPr lang="pt-BR" sz="2800" u="sng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81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Menção sobre sua missão – crucificação e morte (Glória completa)</a:t>
            </a:r>
            <a:endParaRPr lang="pt-BR" sz="29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3377019"/>
            <a:ext cx="9151951" cy="3480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ctangle 1"/>
          <p:cNvSpPr/>
          <p:nvPr/>
        </p:nvSpPr>
        <p:spPr>
          <a:xfrm>
            <a:off x="187778" y="4374273"/>
            <a:ext cx="8956222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12.23  </a:t>
            </a:r>
            <a:r>
              <a:rPr lang="pt-BR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Respondeu-lhes Jesus: </a:t>
            </a:r>
            <a:r>
              <a:rPr lang="pt-BR" sz="28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É chegada a hora de ser glorificado o Filho do Homem</a:t>
            </a:r>
            <a:r>
              <a:rPr lang="pt-BR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u="sng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1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Menção sobre sua missão – crucificação e morte (Glória completa)</a:t>
            </a:r>
            <a:endParaRPr lang="pt-BR" sz="29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3377019"/>
            <a:ext cx="9151951" cy="3480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ctangle 1"/>
          <p:cNvSpPr/>
          <p:nvPr/>
        </p:nvSpPr>
        <p:spPr>
          <a:xfrm>
            <a:off x="187778" y="4374273"/>
            <a:ext cx="8956222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b="1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17.1  </a:t>
            </a:r>
            <a:r>
              <a:rPr lang="pt-BR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Tendo Jesus falado estas coisas, levantou os olhos ao céu e disse: Pai, </a:t>
            </a:r>
            <a:r>
              <a:rPr lang="pt-BR" sz="28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é chegada a hora; glorifica a teu Filho, para que o Filho te glorifique a ti,</a:t>
            </a:r>
            <a:endParaRPr lang="pt-BR" sz="2800" u="sng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26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u="sng" dirty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2392134"/>
            <a:ext cx="855617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Aceitação por parte de Maria.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Os garçons foram com ela até Jesus – expectativa maior.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30891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V6-8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Haviam ali, seis jarros de pedra, como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que são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utilizados para a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purificação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Judeus, cada um deles suportava duas ou três metretas. Jesus disse a eles: 	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Enchei os jarros de água.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encheram os jarros até a borda. Então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Tirai agora e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encarregado da festa.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eles levaram. </a:t>
            </a:r>
            <a:endParaRPr lang="pt-BR" sz="2500" u="sng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65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30891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V6-8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Haviam ali,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seis jarros de pedra, como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que são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utilizados para a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purificação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Judeus,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cada um deles suportava duas ou três metretas. Jesus disse a eles: 	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Enchei os jarros de água.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encheram os jarros até a borda. Então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Tirai agora 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encarregado da festa.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eles levaram. </a:t>
            </a:r>
            <a:endParaRPr lang="pt-BR" sz="2500" u="sng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jornaldovinho.com.br/imagem/id158/jarr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020" y="3012621"/>
            <a:ext cx="4073979" cy="384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7951" y="3290207"/>
            <a:ext cx="8556171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 noivo era da familia sacerdotal.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Havia a </a:t>
            </a:r>
            <a:r>
              <a:rPr lang="pt-BR" sz="2600" dirty="0" smtClean="0"/>
              <a:t>purificação </a:t>
            </a:r>
            <a:r>
              <a:rPr lang="pt-BR" sz="2600" dirty="0" smtClean="0"/>
              <a:t>no casamento.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Comprou os utencílios de pedra.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8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30891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V6-8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Haviam ali, seis jarros de pedra, como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que são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utilizados para a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purificação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Judeus,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 um deles suportava duas ou três metretas.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eles: 	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Enchei os jarros de água.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encheram os jarros até a borda. Então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Tirai agora 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encarregado da festa.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eles levaram. </a:t>
            </a:r>
            <a:endParaRPr lang="pt-BR" sz="2500" u="sng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://www.jornaldovinho.com.br/imagem/id158/jarr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020" y="3012621"/>
            <a:ext cx="4073979" cy="384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871" y="3429000"/>
            <a:ext cx="5461800" cy="3216265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FFFF00"/>
                </a:solidFill>
                <a:latin typeface="+mj-lt"/>
              </a:rPr>
              <a:t>Metreta</a:t>
            </a:r>
            <a:r>
              <a:rPr lang="pt-BR" sz="2900" dirty="0" smtClean="0">
                <a:solidFill>
                  <a:schemeClr val="bg1"/>
                </a:solidFill>
                <a:latin typeface="+mj-lt"/>
              </a:rPr>
              <a:t>= medida</a:t>
            </a:r>
          </a:p>
          <a:p>
            <a:endParaRPr lang="pt-BR" sz="2900" dirty="0">
              <a:solidFill>
                <a:schemeClr val="bg1"/>
              </a:solidFill>
              <a:latin typeface="+mj-lt"/>
            </a:endParaRPr>
          </a:p>
          <a:p>
            <a:r>
              <a:rPr lang="pt-BR" sz="2900" dirty="0" smtClean="0">
                <a:solidFill>
                  <a:schemeClr val="bg1"/>
                </a:solidFill>
                <a:latin typeface="+mj-lt"/>
              </a:rPr>
              <a:t>1 metreta = +- 40 litros</a:t>
            </a:r>
          </a:p>
          <a:p>
            <a:r>
              <a:rPr lang="pt-BR" sz="2900" dirty="0" smtClean="0">
                <a:solidFill>
                  <a:schemeClr val="bg1"/>
                </a:solidFill>
                <a:latin typeface="+mj-lt"/>
              </a:rPr>
              <a:t>Cada jarro = entre 80 à 120 litros</a:t>
            </a:r>
          </a:p>
          <a:p>
            <a:r>
              <a:rPr lang="pt-BR" sz="2900" dirty="0" smtClean="0">
                <a:solidFill>
                  <a:schemeClr val="bg1"/>
                </a:solidFill>
                <a:latin typeface="+mj-lt"/>
              </a:rPr>
              <a:t>6 jarros = </a:t>
            </a:r>
            <a:r>
              <a:rPr lang="pt-BR" sz="2900" dirty="0" smtClean="0">
                <a:solidFill>
                  <a:srgbClr val="FFFF00"/>
                </a:solidFill>
                <a:latin typeface="+mj-lt"/>
              </a:rPr>
              <a:t>entre 480 à 720 litros de vinho</a:t>
            </a:r>
          </a:p>
          <a:p>
            <a:endParaRPr lang="pt-BR" sz="29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182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30891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V6-8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Haviam ali, seis jarros de pedra, como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que são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utilizados para a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purificação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Judeus, cada um deles suportava duas ou três metretas.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eles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t-BR" sz="2500" u="sng" dirty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Enchei os jarros de água.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encheram os jarros até a borda.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Então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Tirai agora 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encarregado da festa.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eles levaram. </a:t>
            </a:r>
            <a:endParaRPr lang="pt-BR" sz="2500" u="sng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951" y="3290207"/>
            <a:ext cx="85561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Jesus não misturou vinho na água.</a:t>
            </a:r>
            <a:endParaRPr lang="pt-BR" sz="29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706" y="3845379"/>
            <a:ext cx="8458093" cy="276998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FFFF00"/>
                </a:solidFill>
                <a:latin typeface="+mj-lt"/>
              </a:rPr>
              <a:t>Vinho diluído</a:t>
            </a:r>
            <a:endParaRPr lang="pt-BR" sz="2900" dirty="0" smtClean="0">
              <a:solidFill>
                <a:schemeClr val="bg1"/>
              </a:solidFill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>
                <a:solidFill>
                  <a:schemeClr val="bg1"/>
                </a:solidFill>
                <a:latin typeface="+mj-lt"/>
              </a:rPr>
              <a:t>1/3 mais comum no lar e nos rituais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>
                <a:solidFill>
                  <a:schemeClr val="bg1"/>
                </a:solidFill>
                <a:latin typeface="+mj-lt"/>
              </a:rPr>
              <a:t>1/10 mais comum nas festas</a:t>
            </a:r>
          </a:p>
          <a:p>
            <a:endParaRPr lang="pt-BR" sz="2900" dirty="0" smtClean="0">
              <a:solidFill>
                <a:srgbClr val="FFFF00"/>
              </a:solidFill>
            </a:endParaRPr>
          </a:p>
          <a:p>
            <a:r>
              <a:rPr lang="pt-BR" sz="2900" dirty="0" smtClean="0">
                <a:solidFill>
                  <a:srgbClr val="FFFF00"/>
                </a:solidFill>
              </a:rPr>
              <a:t>Vinho puro</a:t>
            </a:r>
            <a:endParaRPr lang="pt-BR" sz="2900" dirty="0" smtClean="0">
              <a:solidFill>
                <a:schemeClr val="bg1"/>
              </a:solidFill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dirty="0" smtClean="0">
                <a:solidFill>
                  <a:schemeClr val="bg1"/>
                </a:solidFill>
                <a:latin typeface="+mj-lt"/>
              </a:rPr>
              <a:t>Muito alcoólico = bebida forte</a:t>
            </a:r>
            <a:endParaRPr lang="pt-BR" sz="29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248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30891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V6-8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Haviam ali, seis jarros de pedra, como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que são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utilizados para a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purificação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Judeus, cada um deles suportava duas ou três metretas. Jesus disse a eles: 	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Enchei os jarros de água.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encheram os jarros até a borda.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Tirai agora e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encarregado da festa.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eles levaram.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7951" y="3053443"/>
            <a:ext cx="90784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Os garçons obedeceram o recado de Maria – ouviram a Jesus.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Obedeceram a Jesus – encheram os jarros de água.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Levaram o vinho que fora transformado ao garçom-chefe.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5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677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V9-10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encarregado da festa provou a água transformada em vinho, não sebendo de onde viera, apenas aqueles que serviam sabiam de onde tinham tirado a água, chama o noivo e lhe diz: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Todos costumam servir primeiro o bom vinho e, quando todos já beberam fartamente, servem o vinho inferior; porém, tu, guardastes o bom vinho até agora. </a:t>
            </a:r>
          </a:p>
        </p:txBody>
      </p:sp>
    </p:spTree>
    <p:extLst>
      <p:ext uri="{BB962C8B-B14F-4D97-AF65-F5344CB8AC3E}">
        <p14:creationId xmlns:p14="http://schemas.microsoft.com/office/powerpoint/2010/main" val="15163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677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V9-10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encarregado da festa provou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água transformada em vinho,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não sebendo de onde viera, apenas aqueles que serviam sabiam de onde tinham tirado a água, chama o noivo e lhe diz: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Todos costumam servir primeiro o bom vinho e, quando todos já beberam fartamente, servem o vinho inferior; porém, tu, guardastes o bom vinho até agora.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171" y="2849336"/>
            <a:ext cx="855617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É mencionado água, e não vinho.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Transformada: </a:t>
            </a:r>
            <a:r>
              <a:rPr lang="pt-BR" sz="2600" dirty="0" smtClean="0">
                <a:solidFill>
                  <a:srgbClr val="C00000"/>
                </a:solidFill>
                <a:latin typeface="SPIonic" panose="00000400000000000000" pitchFamily="2" charset="0"/>
              </a:rPr>
              <a:t>ginomai</a:t>
            </a:r>
            <a:r>
              <a:rPr lang="pt-BR" sz="2600" dirty="0" smtClean="0">
                <a:solidFill>
                  <a:srgbClr val="C00000"/>
                </a:solidFill>
              </a:rPr>
              <a:t>/ginomai – veio a ser.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18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677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V9-10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encarregado da festa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provou a água transformada em vinho,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sebendo de onde viera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apenas aqueles que serviam sabiam de onde tinham tirado a água, chama o noivo e lhe diz: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Todos costumam servir primeiro o bom vinho e, quando todos já beberam fartamente, servem o vinho inferior; porém, tu, guardastes o bom vinho até agora.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171" y="2849336"/>
            <a:ext cx="855617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 garçom-chefe não sabia do milagre.</a:t>
            </a:r>
          </a:p>
          <a:p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3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677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V9-10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encarregado da festa provou a água transformada em vinho, não sebendo de onde viera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apenas aqueles que serviam sabiam de onde tinham tirado a água,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chama o noivo e lhe diz: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Todos costumam servir primeiro o bom vinho e, quando todos já beberam fartamente, servem o vinho inferior; porém, tu, guardastes o bom vinho até agora.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171" y="2849336"/>
            <a:ext cx="855617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 garçom-chefe não sabia do milagre.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Os garçons sabiam – viram o milagre. </a:t>
            </a:r>
          </a:p>
          <a:p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6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677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V9-10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encarregado da festa provou a água transformada em vinho, não sebendo de onde viera, apenas aqueles que serviam sabiam de onde tinham tirado a água,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 o noivo e lhe diz: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Todos costumam servir primeiro o bom vinho e, quando todos já beberam fartamente, servem o vinho inferior; porém,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guardastes o bom vinho até agora.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171" y="2849336"/>
            <a:ext cx="855617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Uma bronca no noivo – pois ele também está em risco.</a:t>
            </a:r>
          </a:p>
          <a:p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95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princípio dos sinais feitos por Jesus em Caná da Galiléia e manifestou a Sua Glória, e creram nele os seus discipulos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65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princípio dos sinais feitos por Jesus em Caná da Galiléia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manifestou a Sua Glória, e creram nele os seus discipulos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171" y="2155372"/>
            <a:ext cx="88906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Sinal é mais do que milagre – um significado; demonstração.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princípio dos sinais feitos por Jesus em Caná da Galiléia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manifestou a Sua Glória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creram nele os seus discipulos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171" y="2155372"/>
            <a:ext cx="88906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Sinal é mais do que milagre – um significado; demonstração.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 sinal é a manifestação da sua Glória – glória revelada.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3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princípio dos sinais feitos por Jesus em Caná da Galiléia e manifestou a Sua Glória,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creram nele os seus discipulos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171" y="2155372"/>
            <a:ext cx="889069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Sinal é mais do que milagre – um significado; demonstração.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O sinal é a manifestação da sua Glória – glória revelada.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Creram porque viram a glória ou porque viram o milagre?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 smtClean="0"/>
              <a:t>Entenderam o sinal?</a:t>
            </a:r>
            <a:endParaRPr lang="pt-BR" sz="2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6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princípio dos sinais feitos por Jesus em Caná da Galiléia e manifestou a Sua Glória, e creram nele os seus discipulos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u="sng" dirty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84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340093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suplantarem o Salvador, veremos suas obras mas não a sua glória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163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116" y="2332265"/>
            <a:ext cx="8653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O que espera que Ela faça por ti?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6" y="700958"/>
            <a:ext cx="8909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Por que você busca a Jesus?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6455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575359" y="1895575"/>
            <a:ext cx="359228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u="sng" dirty="0" smtClean="0">
                <a:solidFill>
                  <a:srgbClr val="C00000"/>
                </a:solidFill>
              </a:rPr>
              <a:t>Discípulos</a:t>
            </a:r>
          </a:p>
          <a:p>
            <a:pPr algn="ctr"/>
            <a:r>
              <a:rPr lang="pt-BR" sz="2500" dirty="0" smtClean="0"/>
              <a:t>João</a:t>
            </a:r>
          </a:p>
          <a:p>
            <a:pPr algn="ctr"/>
            <a:r>
              <a:rPr lang="pt-BR" sz="2500" dirty="0" smtClean="0"/>
              <a:t>Pedro</a:t>
            </a:r>
          </a:p>
          <a:p>
            <a:pPr algn="ctr"/>
            <a:r>
              <a:rPr lang="pt-BR" sz="2500" dirty="0" smtClean="0"/>
              <a:t>André</a:t>
            </a:r>
          </a:p>
          <a:p>
            <a:pPr algn="ctr"/>
            <a:r>
              <a:rPr lang="pt-BR" sz="2500" dirty="0" smtClean="0"/>
              <a:t>Felipe</a:t>
            </a:r>
          </a:p>
          <a:p>
            <a:pPr algn="ctr"/>
            <a:r>
              <a:rPr lang="pt-BR" sz="2500" dirty="0" smtClean="0"/>
              <a:t>Natanael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270" y="1895576"/>
            <a:ext cx="35922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u="sng" dirty="0" smtClean="0">
                <a:solidFill>
                  <a:srgbClr val="C00000"/>
                </a:solidFill>
              </a:rPr>
              <a:t>Maria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84220" y="1895575"/>
            <a:ext cx="35922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u="sng" dirty="0" smtClean="0">
                <a:solidFill>
                  <a:srgbClr val="C00000"/>
                </a:solidFill>
              </a:rPr>
              <a:t>Irmãos de Jesus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51170" y="1895574"/>
            <a:ext cx="35922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u="sng" dirty="0" smtClean="0">
                <a:solidFill>
                  <a:srgbClr val="C00000"/>
                </a:solidFill>
              </a:rPr>
              <a:t>Garçons</a:t>
            </a:r>
          </a:p>
        </p:txBody>
      </p:sp>
    </p:spTree>
    <p:extLst>
      <p:ext uri="{BB962C8B-B14F-4D97-AF65-F5344CB8AC3E}">
        <p14:creationId xmlns:p14="http://schemas.microsoft.com/office/powerpoint/2010/main" val="39335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8" name="Rectangle 7"/>
          <p:cNvSpPr/>
          <p:nvPr/>
        </p:nvSpPr>
        <p:spPr>
          <a:xfrm>
            <a:off x="-7951" y="3773006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501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8" name="Rectangle 7"/>
          <p:cNvSpPr/>
          <p:nvPr/>
        </p:nvSpPr>
        <p:spPr>
          <a:xfrm>
            <a:off x="-7951" y="3773006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06145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8" name="Rectangle 7"/>
          <p:cNvSpPr/>
          <p:nvPr/>
        </p:nvSpPr>
        <p:spPr>
          <a:xfrm>
            <a:off x="-7951" y="3773006"/>
            <a:ext cx="9144000" cy="22476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V3-5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tendo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faltado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vinho, a mãe de Jesus lhe disse: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não têm mais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vinho. Mas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disse a ela: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Mulher, o que há entre mim e ti?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Ainda não chegou a minha hora.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mãe de Jesus disse aos que serviam: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Tudo que ele disser,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façam.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61898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83725" y="2911214"/>
            <a:ext cx="8311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4 – </a:t>
            </a:r>
            <a:r>
              <a:rPr lang="pt-BR" sz="3200" dirty="0"/>
              <a:t>Viram o milagre, mas não viram a glória – não compreenderam o sinal.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433563"/>
            <a:ext cx="9144000" cy="24146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V9-10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encarregado da festa provou a água transformada em vinho, não sebendo de onde viera, </a:t>
            </a:r>
            <a:r>
              <a:rPr lang="pt-BR" sz="2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apenas aqueles que serviam sabiam de onde tinham tirado a água,</a:t>
            </a:r>
            <a:r>
              <a:rPr lang="pt-BR" sz="2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chama o noivo e lhe diz: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Todos costumam servir primeiro o bom vinho e, quando todos já beberam fartamente, servem o vinho inferior; porém, tu, guardastes o bom vinho até agora. </a:t>
            </a:r>
          </a:p>
        </p:txBody>
      </p:sp>
    </p:spTree>
    <p:extLst>
      <p:ext uri="{BB962C8B-B14F-4D97-AF65-F5344CB8AC3E}">
        <p14:creationId xmlns:p14="http://schemas.microsoft.com/office/powerpoint/2010/main" val="173760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83725" y="2911214"/>
            <a:ext cx="8311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4 – </a:t>
            </a:r>
            <a:r>
              <a:rPr lang="pt-BR" sz="3200" dirty="0"/>
              <a:t>Viram o milagre, mas não viram a glória – não compreenderam o sinal.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798798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dos sinais feitos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Jesus em Caná da Galiléia e manifestou a Sua Glória, e creram nele os seus discipulos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93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  <p:sp>
        <p:nvSpPr>
          <p:cNvPr id="13" name="Rectangle 12"/>
          <p:cNvSpPr/>
          <p:nvPr/>
        </p:nvSpPr>
        <p:spPr>
          <a:xfrm>
            <a:off x="0" y="4798798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dos sinais feitos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Jesus em Caná da Galiléia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manifestou a Sua Glória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creram nele os seus discipulos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725" y="2911214"/>
            <a:ext cx="8311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4 – </a:t>
            </a:r>
            <a:r>
              <a:rPr lang="pt-BR" sz="3200" dirty="0"/>
              <a:t>Viram o milagre, mas não viram a glória – não compreenderam o sinal. </a:t>
            </a:r>
          </a:p>
        </p:txBody>
      </p:sp>
    </p:spTree>
    <p:extLst>
      <p:ext uri="{BB962C8B-B14F-4D97-AF65-F5344CB8AC3E}">
        <p14:creationId xmlns:p14="http://schemas.microsoft.com/office/powerpoint/2010/main" val="193198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  <p:sp>
        <p:nvSpPr>
          <p:cNvPr id="13" name="Rectangle 12"/>
          <p:cNvSpPr/>
          <p:nvPr/>
        </p:nvSpPr>
        <p:spPr>
          <a:xfrm>
            <a:off x="0" y="4798798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dos sinais feitos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Jesus em Caná da Galiléia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manifestou a Sua Glória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pt-BR" sz="25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creram nele os seus discipulos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sua mãe, seus irmãos e seus discípulos; e ficaram ali não muitos dias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725" y="2911214"/>
            <a:ext cx="8311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4 – </a:t>
            </a:r>
            <a:r>
              <a:rPr lang="pt-BR" sz="3200" dirty="0"/>
              <a:t>Viram o milagre, mas não viram a glória – não compreenderam o sinal. </a:t>
            </a:r>
          </a:p>
        </p:txBody>
      </p:sp>
    </p:spTree>
    <p:extLst>
      <p:ext uri="{BB962C8B-B14F-4D97-AF65-F5344CB8AC3E}">
        <p14:creationId xmlns:p14="http://schemas.microsoft.com/office/powerpoint/2010/main" val="410611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721" y="1555943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1 – Há uma expectativa da parte de Maria. </a:t>
            </a:r>
            <a:endParaRPr lang="pt-B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9164" y="2026749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2 – Confusão sobre a missão de Jesus.</a:t>
            </a:r>
            <a:endParaRPr lang="pt-BR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6443" y="2456736"/>
            <a:ext cx="831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3</a:t>
            </a:r>
            <a:r>
              <a:rPr lang="pt-BR" sz="3200" dirty="0" smtClean="0"/>
              <a:t> – Expectativa que vai além do Salvador. </a:t>
            </a:r>
            <a:endParaRPr lang="pt-BR" sz="3200" dirty="0"/>
          </a:p>
        </p:txBody>
      </p:sp>
      <p:sp>
        <p:nvSpPr>
          <p:cNvPr id="13" name="Rectangle 12"/>
          <p:cNvSpPr/>
          <p:nvPr/>
        </p:nvSpPr>
        <p:spPr>
          <a:xfrm>
            <a:off x="0" y="4798798"/>
            <a:ext cx="9144000" cy="18542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V11-12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dos sinais feitos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Jesus em Caná da Galiléia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manifestou a Sua Glória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pt-BR" sz="25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creram nele os seus discipulos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disto, desceu ele para Cafarnaum, com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 mãe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seus irmãos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seus discípulos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e ficaram ali não muitos dias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725" y="2911214"/>
            <a:ext cx="8311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4 – </a:t>
            </a:r>
            <a:r>
              <a:rPr lang="pt-BR" sz="3200" dirty="0"/>
              <a:t>Viram o milagre, mas não viram a glória – não compreenderam o sinal. </a:t>
            </a:r>
          </a:p>
        </p:txBody>
      </p:sp>
    </p:spTree>
    <p:extLst>
      <p:ext uri="{BB962C8B-B14F-4D97-AF65-F5344CB8AC3E}">
        <p14:creationId xmlns:p14="http://schemas.microsoft.com/office/powerpoint/2010/main" val="139390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3721" y="188150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problemas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340093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suplantarem o Salvador, veremos suas obras mas não a sua glória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885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116" y="1295401"/>
            <a:ext cx="86538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C00000"/>
                </a:solidFill>
                <a:latin typeface="+mj-lt"/>
              </a:rPr>
              <a:t>O que espera que Ela faça por ti?</a:t>
            </a:r>
            <a:endParaRPr lang="pt-BR" sz="5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6" y="170280"/>
            <a:ext cx="89097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C00000"/>
                </a:solidFill>
                <a:latin typeface="+mj-lt"/>
              </a:rPr>
              <a:t>Por que você busca a Jesus?</a:t>
            </a:r>
            <a:endParaRPr lang="pt-BR" sz="5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394" y="2231571"/>
            <a:ext cx="8653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C00000"/>
                </a:solidFill>
                <a:latin typeface="+mj-lt"/>
              </a:rPr>
              <a:t>Cristo ser o Salvador não é razão suficiente para crer?</a:t>
            </a:r>
            <a:endParaRPr lang="pt-BR" sz="50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43185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1746</TotalTime>
  <Words>2864</Words>
  <Application>Microsoft Office PowerPoint</Application>
  <PresentationFormat>On-screen Show (4:3)</PresentationFormat>
  <Paragraphs>334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Calibri Light</vt:lpstr>
      <vt:lpstr>Century Gothic</vt:lpstr>
      <vt:lpstr>SPIonic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145</cp:revision>
  <dcterms:created xsi:type="dcterms:W3CDTF">2015-02-28T18:51:08Z</dcterms:created>
  <dcterms:modified xsi:type="dcterms:W3CDTF">2015-05-04T13:46:49Z</dcterms:modified>
</cp:coreProperties>
</file>